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5CF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36" autoAdjust="0"/>
    <p:restoredTop sz="94660"/>
  </p:normalViewPr>
  <p:slideViewPr>
    <p:cSldViewPr>
      <p:cViewPr>
        <p:scale>
          <a:sx n="60" d="100"/>
          <a:sy n="60" d="100"/>
        </p:scale>
        <p:origin x="-2256" y="-9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19.12.2023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19.12.2023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19.12.2023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19.12.2023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19.12.2023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19.12.2023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19.12.2023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19.12.2023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19.12.2023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19.12.2023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19.12.2023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19.12.2023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77657" y="1530727"/>
            <a:ext cx="3374263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 </a:t>
            </a:r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құрылған жылы: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2022</a:t>
            </a:r>
            <a:endParaRPr lang="kk-KZ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Оқушы </a:t>
            </a:r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саны</a:t>
            </a:r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612</a:t>
            </a:r>
            <a:endParaRPr lang="kk-KZ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Оның ішінде:         МАД –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35</a:t>
            </a:r>
            <a:endParaRPr lang="kk-KZ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1-4 сынып –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172</a:t>
            </a:r>
            <a:endParaRPr lang="kk-KZ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5-9 сынып –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315</a:t>
            </a:r>
            <a:endParaRPr lang="kk-KZ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10-11 сынып -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90</a:t>
            </a:r>
            <a:endParaRPr lang="kk-KZ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Мұғалімдер </a:t>
            </a:r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саны </a:t>
            </a:r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(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біліктілік санаттары бойынша) </a:t>
            </a:r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107</a:t>
            </a:r>
            <a:endParaRPr lang="kk-KZ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Педагог- зерттеуші – 1</a:t>
            </a:r>
          </a:p>
          <a:p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Педагог-сарапшы –  </a:t>
            </a:r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kk-KZ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Педагог-модератор – 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r>
            <a:endParaRPr lang="kk-KZ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Санатсыз </a:t>
            </a:r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61</a:t>
            </a:r>
            <a:endParaRPr lang="kk-KZ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Ауысым </a:t>
            </a:r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кезең</a:t>
            </a:r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000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-36513" y="256266"/>
            <a:ext cx="9180512" cy="110868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477657" y="579775"/>
            <a:ext cx="839233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 беру ұйымының төлқұжаты: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984115" y="3638997"/>
            <a:ext cx="25843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Фото (мектеп  фасады)</a:t>
            </a:r>
            <a:endParaRPr lang="ru-RU" dirty="0"/>
          </a:p>
        </p:txBody>
      </p:sp>
      <p:pic>
        <p:nvPicPr>
          <p:cNvPr id="3" name="Picture 2" descr="C:\Users\User\Desktop\Мектеп фотолар\WhatsApp Image 2023-08-30 at 11.17.26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1745596"/>
            <a:ext cx="5018068" cy="4032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92358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оугольник 20"/>
          <p:cNvSpPr/>
          <p:nvPr/>
        </p:nvSpPr>
        <p:spPr>
          <a:xfrm>
            <a:off x="-36513" y="256266"/>
            <a:ext cx="9180512" cy="110868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755576" y="548998"/>
            <a:ext cx="686194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 ордасының оқу-әдістемелік кешені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1628800"/>
            <a:ext cx="864096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Техникалық құралдармен жабдықталған оқу кабинеттерінің саны: </a:t>
            </a: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kk-K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kk-KZ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kk-K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Тиісті жабдықтауды қажет ететін оқу кабинеттерінің саны</a:t>
            </a:r>
            <a:r>
              <a:rPr lang="kk-KZ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жоқ</a:t>
            </a:r>
            <a:endParaRPr lang="kk-K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kk-KZ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kk-K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Халықаралық зерттеулер нәтижесі (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TIMS</a:t>
            </a:r>
            <a:r>
              <a:rPr lang="kk-KZ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PISA</a:t>
            </a:r>
            <a:r>
              <a:rPr lang="kk-KZ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PIRLS</a:t>
            </a:r>
            <a:r>
              <a:rPr lang="kk-KZ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ICILS </a:t>
            </a:r>
            <a:r>
              <a:rPr lang="kk-K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т.б) </a:t>
            </a:r>
            <a:r>
              <a:rPr lang="kk-KZ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жоқ</a:t>
            </a:r>
            <a:endParaRPr lang="kk-K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kk-KZ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kk-K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Алтын белгі/үздік аттестат иелері туралы мәлімет</a:t>
            </a:r>
            <a:r>
              <a:rPr lang="kk-KZ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жоқ</a:t>
            </a:r>
            <a:endParaRPr lang="kk-K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kk-KZ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Педагогтар </a:t>
            </a:r>
            <a:r>
              <a:rPr lang="kk-K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мен оқушылардың жетістіктері (облыстық, республикалық </a:t>
            </a:r>
            <a:r>
              <a:rPr lang="en-U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kk-KZ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деңгейде</a:t>
            </a:r>
            <a:r>
              <a:rPr lang="kk-K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kk-KZ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kk-KZ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kk-KZ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kk-K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Білім сапасы: </a:t>
            </a:r>
            <a:r>
              <a:rPr lang="kk-KZ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52,87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0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000" b="1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kk-KZ" sz="20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kk-KZ" sz="20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57583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36513" y="256266"/>
            <a:ext cx="9180512" cy="110868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970385" y="579775"/>
            <a:ext cx="581883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 ордасындағы тәрбие процесі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67544" y="1628800"/>
            <a:ext cx="792088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Әлеуметтік сала (инклюзив, психологиялық қолдау</a:t>
            </a:r>
            <a:r>
              <a:rPr lang="kk-KZ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жоқ</a:t>
            </a:r>
            <a:endParaRPr lang="kk-K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kk-KZ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kk-K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Орын алған құқық бұзушылықтар</a:t>
            </a:r>
            <a:r>
              <a:rPr lang="kk-KZ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жоқ</a:t>
            </a:r>
            <a:endParaRPr lang="kk-K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kk-KZ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kk-K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Суицидтік жағдайлар: </a:t>
            </a:r>
            <a:r>
              <a:rPr lang="kk-KZ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болған  жоқ</a:t>
            </a:r>
            <a:endParaRPr lang="kk-K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kk-KZ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kk-K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Есепте тұрған бала саны (мектепішілік және ІІПБ</a:t>
            </a:r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):  жоқ</a:t>
            </a:r>
            <a:endParaRPr lang="kk-K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kk-KZ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kk-K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Тәуекел тобындағы балалар </a:t>
            </a:r>
            <a:r>
              <a:rPr lang="kk-KZ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саны:  </a:t>
            </a:r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жоқ</a:t>
            </a:r>
            <a:endParaRPr lang="kk-K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kk-KZ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kk-K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Тұрмыс жағдайы өте төмен </a:t>
            </a:r>
            <a:r>
              <a:rPr lang="kk-KZ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отбасылар:  </a:t>
            </a:r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kk-KZ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kk-KZ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kk-K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Өгей әке мен өгей </a:t>
            </a:r>
            <a:r>
              <a:rPr lang="kk-KZ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анамен (н/е қамқоршымен) </a:t>
            </a:r>
            <a:r>
              <a:rPr lang="kk-KZ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тұратын </a:t>
            </a:r>
            <a:r>
              <a:rPr lang="kk-KZ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оқушылар: </a:t>
            </a:r>
            <a:r>
              <a:rPr lang="kk-KZ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жоқ</a:t>
            </a:r>
            <a:endParaRPr lang="kk-K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75134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36513" y="256266"/>
            <a:ext cx="9180512" cy="110868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07504" y="579774"/>
            <a:ext cx="897995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k-KZ" sz="28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Білім ордасының материалдық-техникалық жағдайы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95536" y="1628800"/>
            <a:ext cx="7992888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Соңғы рет күрделі жөндеуден өткен жылы</a:t>
            </a:r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kk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kk-KZ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Мектептің жылу жүйесі туралы мәлімет</a:t>
            </a:r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газдандырылған</a:t>
            </a:r>
          </a:p>
          <a:p>
            <a:pPr algn="just"/>
            <a:endParaRPr lang="kk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Мектептегі </a:t>
            </a:r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орташа интернет жылдамдығы</a:t>
            </a:r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 algn="just">
              <a:tabLst>
                <a:tab pos="0" algn="l"/>
                <a:tab pos="448919" algn="l"/>
                <a:tab pos="898199" algn="l"/>
                <a:tab pos="1347480" algn="l"/>
                <a:tab pos="1796760" algn="l"/>
                <a:tab pos="2246040" algn="l"/>
                <a:tab pos="2695320" algn="l"/>
                <a:tab pos="3144600" algn="l"/>
                <a:tab pos="3593880" algn="l"/>
                <a:tab pos="4043159" algn="l"/>
                <a:tab pos="4492440" algn="l"/>
                <a:tab pos="4941719" algn="l"/>
                <a:tab pos="5391000" algn="l"/>
                <a:tab pos="5840280" algn="l"/>
                <a:tab pos="6289560" algn="l"/>
                <a:tab pos="6738840" algn="l"/>
                <a:tab pos="7188120" algn="l"/>
                <a:tab pos="7637400" algn="l"/>
                <a:tab pos="8086679" algn="l"/>
                <a:tab pos="8535960" algn="l"/>
                <a:tab pos="8985240" algn="l"/>
              </a:tabLst>
            </a:pPr>
            <a:endParaRPr lang="kk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Мектепте жарамды компьютерлер мен есептен шығаруға тиісті компьютерлер саны</a:t>
            </a:r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жарамды компьютерлер - 55, есептен шығаруға тиісті компьютерлер – 18.</a:t>
            </a:r>
            <a:endParaRPr lang="kk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kk-KZ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Спорт зал, акт зал, кітапхана, асхана, мектеп жанындағы стадионның болуы: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Спорт зал, акт зал, стадион –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бар, 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асхана-1, кітапхана-1.</a:t>
            </a:r>
            <a:endParaRPr lang="kk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kk-KZ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Бейнебақылау </a:t>
            </a:r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камералары туралы</a:t>
            </a:r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kk-KZ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(мектептің сыртында –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9,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ішінде – </a:t>
            </a:r>
            <a:r>
              <a:rPr lang="kk-KZ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6)</a:t>
            </a:r>
            <a:endParaRPr lang="kk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kk-KZ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kk-KZ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kk-KZ" sz="20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03150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36513" y="256266"/>
            <a:ext cx="9180512" cy="110868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68880" y="333554"/>
            <a:ext cx="854036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Мектептің п</a:t>
            </a:r>
            <a:r>
              <a:rPr lang="" sz="2800" b="1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kk-KZ" sz="2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облемалық мәселесі</a:t>
            </a: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8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және шешу жолдары</a:t>
            </a:r>
            <a:endParaRPr lang="kk-KZ" sz="28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52112" y="1628800"/>
            <a:ext cx="832434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 </a:t>
            </a:r>
            <a:endParaRPr lang="kk-KZ" sz="2400" b="1" dirty="0" smtClean="0"/>
          </a:p>
          <a:p>
            <a:endParaRPr lang="kk-KZ" sz="2400" b="1" dirty="0" smtClean="0"/>
          </a:p>
          <a:p>
            <a:endParaRPr lang="kk-KZ" sz="2400" b="1" dirty="0"/>
          </a:p>
          <a:p>
            <a:endParaRPr lang="kk-KZ" sz="2400" b="1" dirty="0" smtClean="0"/>
          </a:p>
          <a:p>
            <a:endParaRPr lang="kk-KZ" sz="2400" b="1" dirty="0"/>
          </a:p>
          <a:p>
            <a:endParaRPr lang="kk-KZ" sz="2400" b="1" dirty="0" smtClean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4948469"/>
              </p:ext>
            </p:extLst>
          </p:nvPr>
        </p:nvGraphicFramePr>
        <p:xfrm>
          <a:off x="251520" y="1844824"/>
          <a:ext cx="8496945" cy="40990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8072"/>
                <a:gridCol w="2750706"/>
                <a:gridCol w="1699389"/>
                <a:gridCol w="1886609"/>
                <a:gridCol w="1512169"/>
              </a:tblGrid>
              <a:tr h="16921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err="1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Мәселенің</a:t>
                      </a:r>
                      <a:r>
                        <a:rPr lang="ru-RU" sz="18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b="1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атауы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Ағымдағы жай-күйі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Мәселені шешу</a:t>
                      </a:r>
                      <a:r>
                        <a:rPr lang="ru-RU" sz="18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b="1" dirty="0" err="1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жолы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ескертулер</a:t>
                      </a:r>
                      <a:endParaRPr lang="ru-RU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692188">
                <a:tc>
                  <a:txBody>
                    <a:bodyPr/>
                    <a:lstStyle/>
                    <a:p>
                      <a:r>
                        <a:rPr lang="kk-KZ" dirty="0" smtClean="0"/>
                        <a:t>1. </a:t>
                      </a:r>
                    </a:p>
                    <a:p>
                      <a:endParaRPr lang="kk-KZ" dirty="0" smtClean="0"/>
                    </a:p>
                    <a:p>
                      <a:endParaRPr lang="kk-KZ" dirty="0" smtClean="0"/>
                    </a:p>
                    <a:p>
                      <a:r>
                        <a:rPr lang="kk-KZ" dirty="0" smtClean="0"/>
                        <a:t>2.</a:t>
                      </a:r>
                    </a:p>
                    <a:p>
                      <a:endParaRPr lang="kk-KZ" dirty="0" smtClean="0"/>
                    </a:p>
                    <a:p>
                      <a:endParaRPr lang="kk-KZ" dirty="0" smtClean="0"/>
                    </a:p>
                    <a:p>
                      <a:r>
                        <a:rPr lang="kk-KZ" dirty="0" smtClean="0"/>
                        <a:t>3.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9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ru-RU" sz="1800" b="0" i="0" u="none" strike="noStrike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 charset="0"/>
                          <a:ea typeface="Microsoft YaHei" pitchFamily="2"/>
                          <a:cs typeface="Times New Roman" pitchFamily="18" charset="0"/>
                        </a:rPr>
                        <a:t>Оқушылардың</a:t>
                      </a:r>
                      <a:r>
                        <a:rPr lang="ru-RU" sz="1800" b="0" i="0" u="none" strike="noStrike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 charset="0"/>
                          <a:ea typeface="Microsoft YaHei" pitchFamily="2"/>
                          <a:cs typeface="Times New Roman" pitchFamily="18" charset="0"/>
                        </a:rPr>
                        <a:t> </a:t>
                      </a:r>
                      <a:r>
                        <a:rPr lang="ru-RU" sz="1800" b="0" i="0" u="none" strike="noStrike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 charset="0"/>
                          <a:ea typeface="Microsoft YaHei" pitchFamily="2"/>
                          <a:cs typeface="Times New Roman" pitchFamily="18" charset="0"/>
                        </a:rPr>
                        <a:t>функционалдық</a:t>
                      </a:r>
                      <a:r>
                        <a:rPr lang="ru-RU" sz="1800" b="0" i="0" u="none" strike="noStrike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 charset="0"/>
                          <a:ea typeface="Microsoft YaHei" pitchFamily="2"/>
                          <a:cs typeface="Times New Roman" pitchFamily="18" charset="0"/>
                        </a:rPr>
                        <a:t> </a:t>
                      </a:r>
                      <a:r>
                        <a:rPr lang="ru-RU" sz="1800" b="0" i="0" u="none" strike="noStrike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 charset="0"/>
                          <a:ea typeface="Microsoft YaHei" pitchFamily="2"/>
                          <a:cs typeface="Times New Roman" pitchFamily="18" charset="0"/>
                        </a:rPr>
                        <a:t>сауаттылықтығын</a:t>
                      </a:r>
                      <a:r>
                        <a:rPr lang="ru-RU" sz="1800" b="0" i="0" u="none" strike="noStrike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 charset="0"/>
                          <a:ea typeface="Microsoft YaHei" pitchFamily="2"/>
                          <a:cs typeface="Times New Roman" pitchFamily="18" charset="0"/>
                        </a:rPr>
                        <a:t> </a:t>
                      </a:r>
                      <a:r>
                        <a:rPr lang="ru-RU" sz="1800" b="0" i="0" u="none" strike="noStrike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 charset="0"/>
                          <a:ea typeface="Microsoft YaHei" pitchFamily="2"/>
                          <a:cs typeface="Times New Roman" pitchFamily="18" charset="0"/>
                        </a:rPr>
                        <a:t>дамыту</a:t>
                      </a:r>
                      <a:endParaRPr lang="ru-RU" sz="1800" b="0" i="0" u="none" strike="noStrike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latin typeface="Times New Roman" pitchFamily="18" charset="0"/>
                        <a:ea typeface="Microsoft YaHei" pitchFamily="2"/>
                        <a:cs typeface="Times New Roman" pitchFamily="18" charset="0"/>
                      </a:endParaRPr>
                    </a:p>
                    <a:p>
                      <a:pPr marL="0" marR="0" lvl="0" indent="0" algn="l" rtl="0" hangingPunct="0">
                        <a:lnSpc>
                          <a:spcPct val="9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ru-RU" sz="1800" b="0" i="0" u="none" strike="noStrike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 charset="0"/>
                          <a:ea typeface="Microsoft YaHei" pitchFamily="2"/>
                          <a:cs typeface="Times New Roman" pitchFamily="18" charset="0"/>
                        </a:rPr>
                        <a:t>Оқушылардың</a:t>
                      </a:r>
                      <a:r>
                        <a:rPr lang="ru-RU" sz="1800" b="0" i="0" u="none" strike="noStrike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 charset="0"/>
                          <a:ea typeface="Microsoft YaHei" pitchFamily="2"/>
                          <a:cs typeface="Times New Roman" pitchFamily="18" charset="0"/>
                        </a:rPr>
                        <a:t> </a:t>
                      </a:r>
                      <a:r>
                        <a:rPr lang="ru-RU" sz="1800" b="0" i="0" u="none" strike="noStrike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 charset="0"/>
                          <a:ea typeface="Microsoft YaHei" pitchFamily="2"/>
                          <a:cs typeface="Times New Roman" pitchFamily="18" charset="0"/>
                        </a:rPr>
                        <a:t>академиялық</a:t>
                      </a:r>
                      <a:r>
                        <a:rPr lang="ru-RU" sz="1800" b="0" i="0" u="none" strike="noStrike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 charset="0"/>
                          <a:ea typeface="Microsoft YaHei" pitchFamily="2"/>
                          <a:cs typeface="Times New Roman" pitchFamily="18" charset="0"/>
                        </a:rPr>
                        <a:t> </a:t>
                      </a:r>
                      <a:r>
                        <a:rPr lang="ru-RU" sz="1800" b="0" i="0" u="none" strike="noStrike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 charset="0"/>
                          <a:ea typeface="Microsoft YaHei" pitchFamily="2"/>
                          <a:cs typeface="Times New Roman" pitchFamily="18" charset="0"/>
                        </a:rPr>
                        <a:t>сауаттылығын</a:t>
                      </a:r>
                      <a:r>
                        <a:rPr lang="ru-RU" sz="1800" b="0" i="0" u="none" strike="noStrike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 charset="0"/>
                          <a:ea typeface="Microsoft YaHei" pitchFamily="2"/>
                          <a:cs typeface="Times New Roman" pitchFamily="18" charset="0"/>
                        </a:rPr>
                        <a:t> </a:t>
                      </a:r>
                      <a:r>
                        <a:rPr lang="ru-RU" sz="1800" b="0" i="0" u="none" strike="noStrike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 charset="0"/>
                          <a:ea typeface="Microsoft YaHei" pitchFamily="2"/>
                          <a:cs typeface="Times New Roman" pitchFamily="18" charset="0"/>
                        </a:rPr>
                        <a:t>арттыру</a:t>
                      </a:r>
                      <a:endParaRPr lang="ru-RU" sz="1800" b="0" i="0" u="none" strike="noStrike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latin typeface="Times New Roman" pitchFamily="18" charset="0"/>
                        <a:ea typeface="Microsoft YaHei" pitchFamily="2"/>
                        <a:cs typeface="Times New Roman" pitchFamily="18" charset="0"/>
                      </a:endParaRPr>
                    </a:p>
                    <a:p>
                      <a:pPr marL="0" marR="0" lvl="0" indent="0" algn="l" rtl="0" hangingPunct="0">
                        <a:lnSpc>
                          <a:spcPct val="9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ru-RU" sz="1800" b="0" i="0" u="none" strike="noStrike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 charset="0"/>
                          <a:ea typeface="Microsoft YaHei" pitchFamily="2"/>
                          <a:cs typeface="Times New Roman" pitchFamily="18" charset="0"/>
                        </a:rPr>
                        <a:t>Орфографиялық</a:t>
                      </a:r>
                      <a:r>
                        <a:rPr lang="ru-RU" sz="1800" b="0" i="0" u="none" strike="noStrike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 charset="0"/>
                          <a:ea typeface="Microsoft YaHei" pitchFamily="2"/>
                          <a:cs typeface="Times New Roman" pitchFamily="18" charset="0"/>
                        </a:rPr>
                        <a:t> </a:t>
                      </a:r>
                      <a:r>
                        <a:rPr lang="ru-RU" sz="1800" b="0" i="0" u="none" strike="noStrike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 charset="0"/>
                          <a:ea typeface="Microsoft YaHei" pitchFamily="2"/>
                          <a:cs typeface="Times New Roman" pitchFamily="18" charset="0"/>
                        </a:rPr>
                        <a:t>қателермен</a:t>
                      </a:r>
                      <a:r>
                        <a:rPr lang="ru-RU" sz="1800" b="0" i="0" u="none" strike="noStrike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 charset="0"/>
                          <a:ea typeface="Microsoft YaHei" pitchFamily="2"/>
                          <a:cs typeface="Times New Roman" pitchFamily="18" charset="0"/>
                        </a:rPr>
                        <a:t> </a:t>
                      </a:r>
                      <a:r>
                        <a:rPr lang="ru-RU" sz="1800" b="0" i="0" u="none" strike="noStrike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 charset="0"/>
                          <a:ea typeface="Microsoft YaHei" pitchFamily="2"/>
                          <a:cs typeface="Times New Roman" pitchFamily="18" charset="0"/>
                        </a:rPr>
                        <a:t>жұмыс</a:t>
                      </a:r>
                      <a:endParaRPr lang="ru-RU" sz="1800" b="0" i="0" u="none" strike="noStrike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latin typeface="Times New Roman" pitchFamily="18" charset="0"/>
                        <a:ea typeface="Microsoft YaHei" pitchFamily="2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rtl="0" hangingPunct="0">
                        <a:lnSpc>
                          <a:spcPct val="9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ru-RU" sz="1800" b="0" i="0" u="none" strike="noStrike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 charset="0"/>
                          <a:ea typeface="Microsoft YaHei" pitchFamily="2"/>
                          <a:cs typeface="Times New Roman" pitchFamily="18" charset="0"/>
                        </a:rPr>
                        <a:t>Нысаналы</a:t>
                      </a:r>
                      <a:r>
                        <a:rPr lang="ru-RU" sz="1800" b="0" i="0" u="none" strike="noStrike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 charset="0"/>
                          <a:ea typeface="Microsoft YaHei" pitchFamily="2"/>
                          <a:cs typeface="Times New Roman" pitchFamily="18" charset="0"/>
                        </a:rPr>
                        <a:t> </a:t>
                      </a:r>
                      <a:r>
                        <a:rPr lang="ru-RU" sz="1800" b="0" i="0" u="none" strike="noStrike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 charset="0"/>
                          <a:ea typeface="Microsoft YaHei" pitchFamily="2"/>
                          <a:cs typeface="Times New Roman" pitchFamily="18" charset="0"/>
                        </a:rPr>
                        <a:t>сыныптар</a:t>
                      </a:r>
                      <a:endParaRPr lang="ru-RU" sz="1800" b="0" i="0" u="none" strike="noStrike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latin typeface="Times New Roman" pitchFamily="18" charset="0"/>
                        <a:ea typeface="Microsoft YaHei" pitchFamily="2"/>
                        <a:cs typeface="Times New Roman" pitchFamily="18" charset="0"/>
                      </a:endParaRPr>
                    </a:p>
                    <a:p>
                      <a:pPr marL="0" marR="0" lvl="0" indent="0" algn="l" rtl="0" hangingPunct="0">
                        <a:lnSpc>
                          <a:spcPct val="93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ru-RU" sz="1800" b="0" i="0" u="none" strike="noStrike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 charset="0"/>
                          <a:ea typeface="Microsoft YaHei" pitchFamily="2"/>
                          <a:cs typeface="Times New Roman" pitchFamily="18" charset="0"/>
                        </a:rPr>
                        <a:t>мен </a:t>
                      </a:r>
                      <a:r>
                        <a:rPr lang="ru-RU" sz="1800" b="0" i="0" u="none" strike="noStrike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 charset="0"/>
                          <a:ea typeface="Microsoft YaHei" pitchFamily="2"/>
                          <a:cs typeface="Times New Roman" pitchFamily="18" charset="0"/>
                        </a:rPr>
                        <a:t>жұмыс</a:t>
                      </a:r>
                      <a:r>
                        <a:rPr lang="ru-RU" sz="1800" b="0" i="0" u="none" strike="noStrike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 charset="0"/>
                          <a:ea typeface="Microsoft YaHei" pitchFamily="2"/>
                          <a:cs typeface="Times New Roman" pitchFamily="18" charset="0"/>
                        </a:rPr>
                        <a:t>. </a:t>
                      </a:r>
                      <a:r>
                        <a:rPr lang="ru-RU" sz="1800" b="0" i="0" u="none" strike="noStrike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 charset="0"/>
                          <a:ea typeface="Microsoft YaHei" pitchFamily="2"/>
                          <a:cs typeface="Times New Roman" pitchFamily="18" charset="0"/>
                        </a:rPr>
                        <a:t>Білім</a:t>
                      </a:r>
                      <a:r>
                        <a:rPr lang="ru-RU" sz="1800" b="0" i="0" u="none" strike="noStrike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 charset="0"/>
                          <a:ea typeface="Microsoft YaHei" pitchFamily="2"/>
                          <a:cs typeface="Times New Roman" pitchFamily="18" charset="0"/>
                        </a:rPr>
                        <a:t> </a:t>
                      </a:r>
                      <a:r>
                        <a:rPr lang="ru-RU" sz="1800" b="0" i="0" u="none" strike="noStrike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 charset="0"/>
                          <a:ea typeface="Microsoft YaHei" pitchFamily="2"/>
                          <a:cs typeface="Times New Roman" pitchFamily="18" charset="0"/>
                        </a:rPr>
                        <a:t>сапасы</a:t>
                      </a:r>
                      <a:r>
                        <a:rPr lang="ru-RU" sz="1800" b="0" i="0" u="none" strike="noStrike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 charset="0"/>
                          <a:ea typeface="Microsoft YaHei" pitchFamily="2"/>
                          <a:cs typeface="Times New Roman" pitchFamily="18" charset="0"/>
                        </a:rPr>
                        <a:t> </a:t>
                      </a:r>
                      <a:r>
                        <a:rPr lang="ru-RU" sz="1800" b="0" i="0" u="none" strike="noStrike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 charset="0"/>
                          <a:ea typeface="Microsoft YaHei" pitchFamily="2"/>
                          <a:cs typeface="Times New Roman" pitchFamily="18" charset="0"/>
                        </a:rPr>
                        <a:t>төмен</a:t>
                      </a:r>
                      <a:r>
                        <a:rPr lang="ru-RU" sz="1800" b="0" i="0" u="none" strike="noStrike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 charset="0"/>
                          <a:ea typeface="Microsoft YaHei" pitchFamily="2"/>
                          <a:cs typeface="Times New Roman" pitchFamily="18" charset="0"/>
                        </a:rPr>
                        <a:t> </a:t>
                      </a:r>
                      <a:r>
                        <a:rPr lang="ru-RU" sz="1800" b="0" i="0" u="none" strike="noStrike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 charset="0"/>
                          <a:ea typeface="Microsoft YaHei" pitchFamily="2"/>
                          <a:cs typeface="Times New Roman" pitchFamily="18" charset="0"/>
                        </a:rPr>
                        <a:t>сыныптармен</a:t>
                      </a:r>
                      <a:r>
                        <a:rPr lang="ru-RU" sz="1800" b="0" i="0" u="none" strike="noStrike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 charset="0"/>
                          <a:ea typeface="Microsoft YaHei" pitchFamily="2"/>
                          <a:cs typeface="Times New Roman" pitchFamily="18" charset="0"/>
                        </a:rPr>
                        <a:t> </a:t>
                      </a:r>
                      <a:r>
                        <a:rPr lang="ru-RU" sz="1800" b="0" i="0" u="none" strike="noStrike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 charset="0"/>
                          <a:ea typeface="Microsoft YaHei" pitchFamily="2"/>
                          <a:cs typeface="Times New Roman" pitchFamily="18" charset="0"/>
                        </a:rPr>
                        <a:t>жұмыс</a:t>
                      </a:r>
                      <a:r>
                        <a:rPr lang="ru-RU" sz="1800" b="0" i="0" u="none" strike="noStrike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 charset="0"/>
                          <a:ea typeface="Microsoft YaHei" pitchFamily="2"/>
                          <a:cs typeface="Times New Roman" pitchFamily="18" charset="0"/>
                        </a:rPr>
                        <a:t> </a:t>
                      </a:r>
                      <a:r>
                        <a:rPr lang="ru-RU" sz="1800" b="0" i="0" u="none" strike="noStrike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 charset="0"/>
                          <a:ea typeface="Microsoft YaHei" pitchFamily="2"/>
                          <a:cs typeface="Times New Roman" pitchFamily="18" charset="0"/>
                        </a:rPr>
                        <a:t>алып</a:t>
                      </a:r>
                      <a:r>
                        <a:rPr lang="ru-RU" sz="1800" b="0" i="0" u="none" strike="noStrike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 charset="0"/>
                          <a:ea typeface="Microsoft YaHei" pitchFamily="2"/>
                          <a:cs typeface="Times New Roman" pitchFamily="18" charset="0"/>
                        </a:rPr>
                        <a:t> бару</a:t>
                      </a:r>
                    </a:p>
                    <a:p>
                      <a:endParaRPr lang="kk-KZ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strike="noStrike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 charset="0"/>
                          <a:ea typeface="Microsoft YaHei" pitchFamily="2"/>
                          <a:cs typeface="Times New Roman" pitchFamily="18" charset="0"/>
                        </a:rPr>
                        <a:t>Іс-әрекетті</a:t>
                      </a:r>
                      <a:r>
                        <a:rPr lang="ru-RU" sz="1800" b="0" i="0" u="none" strike="noStrike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 charset="0"/>
                          <a:ea typeface="Microsoft YaHei" pitchFamily="2"/>
                          <a:cs typeface="Times New Roman" pitchFamily="18" charset="0"/>
                        </a:rPr>
                        <a:t> </a:t>
                      </a:r>
                      <a:r>
                        <a:rPr lang="ru-RU" sz="1800" b="0" i="0" u="none" strike="noStrike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 charset="0"/>
                          <a:ea typeface="Microsoft YaHei" pitchFamily="2"/>
                          <a:cs typeface="Times New Roman" pitchFamily="18" charset="0"/>
                        </a:rPr>
                        <a:t>зерттеу</a:t>
                      </a:r>
                      <a:r>
                        <a:rPr lang="ru-RU" sz="1800" b="0" i="0" u="none" strike="noStrike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 charset="0"/>
                          <a:ea typeface="Microsoft YaHei" pitchFamily="2"/>
                          <a:cs typeface="Times New Roman" pitchFamily="18" charset="0"/>
                        </a:rPr>
                        <a:t> </a:t>
                      </a:r>
                      <a:r>
                        <a:rPr lang="ru-RU" sz="1800" b="0" i="0" u="none" strike="noStrike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 charset="0"/>
                          <a:ea typeface="Microsoft YaHei" pitchFamily="2"/>
                          <a:cs typeface="Times New Roman" pitchFamily="18" charset="0"/>
                        </a:rPr>
                        <a:t>және</a:t>
                      </a:r>
                      <a:r>
                        <a:rPr lang="ru-RU" sz="1800" b="0" i="0" u="none" strike="noStrike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 charset="0"/>
                          <a:ea typeface="Microsoft YaHei" pitchFamily="2"/>
                          <a:cs typeface="Times New Roman" pitchFamily="18" charset="0"/>
                        </a:rPr>
                        <a:t> </a:t>
                      </a:r>
                      <a:r>
                        <a:rPr lang="ru-RU" sz="1800" b="0" i="0" u="none" strike="noStrike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 charset="0"/>
                          <a:ea typeface="Microsoft YaHei" pitchFamily="2"/>
                          <a:cs typeface="Times New Roman" pitchFamily="18" charset="0"/>
                        </a:rPr>
                        <a:t>зерттеу</a:t>
                      </a:r>
                      <a:r>
                        <a:rPr lang="ru-RU" sz="1800" b="0" i="0" u="none" strike="noStrike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 charset="0"/>
                          <a:ea typeface="Microsoft YaHei" pitchFamily="2"/>
                          <a:cs typeface="Times New Roman" pitchFamily="18" charset="0"/>
                        </a:rPr>
                        <a:t> </a:t>
                      </a:r>
                      <a:r>
                        <a:rPr lang="ru-RU" sz="1800" b="0" i="0" u="none" strike="noStrike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 charset="0"/>
                          <a:ea typeface="Microsoft YaHei" pitchFamily="2"/>
                          <a:cs typeface="Times New Roman" pitchFamily="18" charset="0"/>
                        </a:rPr>
                        <a:t>сабақтарының</a:t>
                      </a:r>
                      <a:r>
                        <a:rPr lang="ru-RU" sz="1800" b="0" i="0" u="none" strike="noStrike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 charset="0"/>
                          <a:ea typeface="Microsoft YaHei" pitchFamily="2"/>
                          <a:cs typeface="Times New Roman" pitchFamily="18" charset="0"/>
                        </a:rPr>
                        <a:t> </a:t>
                      </a:r>
                      <a:r>
                        <a:rPr lang="ru-RU" sz="1800" b="0" i="0" u="none" strike="noStrike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 charset="0"/>
                          <a:ea typeface="Microsoft YaHei" pitchFamily="2"/>
                          <a:cs typeface="Times New Roman" pitchFamily="18" charset="0"/>
                        </a:rPr>
                        <a:t>жүргізілуі</a:t>
                      </a:r>
                      <a:endParaRPr lang="ru-RU" sz="1800" b="0" i="0" u="none" strike="noStrike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latin typeface="Times New Roman" pitchFamily="18" charset="0"/>
                        <a:ea typeface="Microsoft YaHei" pitchFamily="2"/>
                        <a:cs typeface="Times New Roman" pitchFamily="18" charset="0"/>
                      </a:endParaRPr>
                    </a:p>
                    <a:p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65488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36513" y="256266"/>
            <a:ext cx="9180512" cy="1108685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SWOT </a:t>
            </a:r>
            <a:r>
              <a:rPr lang="kk-KZ" sz="3200" b="1" dirty="0" smtClean="0">
                <a:solidFill>
                  <a:schemeClr val="tx1"/>
                </a:solidFill>
              </a:rPr>
              <a:t> талдау</a:t>
            </a:r>
            <a:endParaRPr lang="ru-RU" sz="3200" b="1" dirty="0">
              <a:solidFill>
                <a:schemeClr val="tx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52112" y="1628800"/>
            <a:ext cx="832434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 </a:t>
            </a:r>
            <a:endParaRPr lang="kk-KZ" sz="2400" b="1" dirty="0" smtClean="0"/>
          </a:p>
          <a:p>
            <a:endParaRPr lang="kk-KZ" sz="2400" b="1" dirty="0" smtClean="0"/>
          </a:p>
          <a:p>
            <a:endParaRPr lang="kk-KZ" sz="2400" b="1" dirty="0"/>
          </a:p>
          <a:p>
            <a:endParaRPr lang="kk-KZ" sz="2400" b="1" dirty="0" smtClean="0"/>
          </a:p>
          <a:p>
            <a:endParaRPr lang="kk-KZ" sz="2400" b="1" dirty="0"/>
          </a:p>
          <a:p>
            <a:endParaRPr lang="kk-KZ" sz="2400" b="1" dirty="0" smtClean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9869137"/>
              </p:ext>
            </p:extLst>
          </p:nvPr>
        </p:nvGraphicFramePr>
        <p:xfrm>
          <a:off x="683568" y="1628800"/>
          <a:ext cx="7560840" cy="4680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80420"/>
                <a:gridCol w="3780420"/>
              </a:tblGrid>
              <a:tr h="23402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Күшті </a:t>
                      </a:r>
                      <a:r>
                        <a:rPr lang="kk-KZ" sz="1800" b="1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жақтары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b="1" dirty="0" smtClean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0" marR="0" lvl="0" indent="0" algn="ctr" rtl="0" hangingPunct="1">
                        <a:lnSpc>
                          <a:spcPct val="10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en-US" sz="1800" b="1" i="0" u="none" strike="noStrike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 pitchFamily="18"/>
                          <a:ea typeface="Calibri" pitchFamily="2"/>
                          <a:cs typeface="Calibri" pitchFamily="2"/>
                        </a:rPr>
                        <a:t>1</a:t>
                      </a:r>
                      <a:r>
                        <a:rPr lang="ru-RU" sz="1800" b="1" i="0" u="none" strike="noStrike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 pitchFamily="18"/>
                          <a:ea typeface="Calibri" pitchFamily="2"/>
                          <a:cs typeface="Calibri" pitchFamily="2"/>
                        </a:rPr>
                        <a:t>.</a:t>
                      </a:r>
                      <a:r>
                        <a:rPr lang="ru-RU" sz="1800" b="1" i="0" u="none" strike="noStrike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 pitchFamily="18"/>
                          <a:ea typeface="Calibri" pitchFamily="2"/>
                          <a:cs typeface="Calibri" pitchFamily="2"/>
                        </a:rPr>
                        <a:t>Мектепте</a:t>
                      </a:r>
                      <a:r>
                        <a:rPr lang="ru-RU" sz="1800" b="1" i="0" u="none" strike="noStrike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 pitchFamily="18"/>
                          <a:ea typeface="Calibri" pitchFamily="2"/>
                          <a:cs typeface="Calibri" pitchFamily="2"/>
                        </a:rPr>
                        <a:t> </a:t>
                      </a:r>
                      <a:r>
                        <a:rPr lang="ru-RU" sz="1800" b="1" i="0" u="none" strike="noStrike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 pitchFamily="18"/>
                          <a:ea typeface="Calibri" pitchFamily="2"/>
                          <a:cs typeface="Calibri" pitchFamily="2"/>
                        </a:rPr>
                        <a:t>зерттеу</a:t>
                      </a:r>
                      <a:r>
                        <a:rPr lang="ru-RU" sz="1800" b="1" i="0" u="none" strike="noStrike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 pitchFamily="18"/>
                          <a:ea typeface="Calibri" pitchFamily="2"/>
                          <a:cs typeface="Calibri" pitchFamily="2"/>
                        </a:rPr>
                        <a:t> </a:t>
                      </a:r>
                      <a:r>
                        <a:rPr lang="ru-RU" sz="1800" b="1" i="0" u="none" strike="noStrike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 pitchFamily="18"/>
                          <a:ea typeface="Calibri" pitchFamily="2"/>
                          <a:cs typeface="Calibri" pitchFamily="2"/>
                        </a:rPr>
                        <a:t>сабақтарының</a:t>
                      </a:r>
                      <a:r>
                        <a:rPr lang="ru-RU" sz="1800" b="1" i="0" u="none" strike="noStrike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 pitchFamily="18"/>
                          <a:ea typeface="Calibri" pitchFamily="2"/>
                          <a:cs typeface="Calibri" pitchFamily="2"/>
                        </a:rPr>
                        <a:t> </a:t>
                      </a:r>
                      <a:r>
                        <a:rPr lang="ru-RU" sz="1800" b="1" i="0" u="none" strike="noStrike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 pitchFamily="18"/>
                          <a:ea typeface="Calibri" pitchFamily="2"/>
                          <a:cs typeface="Calibri" pitchFamily="2"/>
                        </a:rPr>
                        <a:t>ұдайы</a:t>
                      </a:r>
                      <a:r>
                        <a:rPr lang="ru-RU" sz="1800" b="1" i="0" u="none" strike="noStrike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 pitchFamily="18"/>
                          <a:ea typeface="Calibri" pitchFamily="2"/>
                          <a:cs typeface="Calibri" pitchFamily="2"/>
                        </a:rPr>
                        <a:t> </a:t>
                      </a:r>
                      <a:r>
                        <a:rPr lang="ru-RU" sz="1800" b="1" i="0" u="none" strike="noStrike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 pitchFamily="18"/>
                          <a:ea typeface="Calibri" pitchFamily="2"/>
                          <a:cs typeface="Calibri" pitchFamily="2"/>
                        </a:rPr>
                        <a:t>жүргізілуі</a:t>
                      </a:r>
                      <a:endParaRPr lang="ru-RU" sz="1800" b="1" i="0" u="none" strike="noStrike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latin typeface="Times New Roman" pitchFamily="18"/>
                        <a:ea typeface="Calibri" pitchFamily="2"/>
                        <a:cs typeface="Calibri" pitchFamily="2"/>
                      </a:endParaRPr>
                    </a:p>
                    <a:p>
                      <a:pPr marL="0" marR="0" lvl="0" indent="0" algn="ctr" rtl="0" hangingPunct="1">
                        <a:lnSpc>
                          <a:spcPct val="109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en-US" sz="1800" b="1" i="0" u="none" strike="noStrike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 pitchFamily="18"/>
                          <a:ea typeface="Calibri" pitchFamily="2"/>
                          <a:cs typeface="Calibri" pitchFamily="2"/>
                        </a:rPr>
                        <a:t>2</a:t>
                      </a:r>
                      <a:r>
                        <a:rPr lang="ru-RU" sz="1800" b="1" i="0" u="none" strike="noStrike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 pitchFamily="18"/>
                          <a:ea typeface="Calibri" pitchFamily="2"/>
                          <a:cs typeface="Calibri" pitchFamily="2"/>
                        </a:rPr>
                        <a:t>.</a:t>
                      </a:r>
                      <a:r>
                        <a:rPr lang="ru-RU" sz="1800" b="1" i="0" u="none" strike="noStrike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 pitchFamily="18"/>
                          <a:ea typeface="Calibri" pitchFamily="2"/>
                          <a:cs typeface="Calibri" pitchFamily="2"/>
                        </a:rPr>
                        <a:t>Жоспарда</a:t>
                      </a:r>
                      <a:r>
                        <a:rPr lang="ru-RU" sz="1800" b="1" i="0" u="none" strike="noStrike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 pitchFamily="18"/>
                          <a:ea typeface="Calibri" pitchFamily="2"/>
                          <a:cs typeface="Calibri" pitchFamily="2"/>
                        </a:rPr>
                        <a:t> </a:t>
                      </a:r>
                      <a:r>
                        <a:rPr lang="ru-RU" sz="1800" b="1" i="0" u="none" strike="noStrike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 pitchFamily="18"/>
                          <a:ea typeface="Calibri" pitchFamily="2"/>
                          <a:cs typeface="Calibri" pitchFamily="2"/>
                        </a:rPr>
                        <a:t>мақсат</a:t>
                      </a:r>
                      <a:r>
                        <a:rPr lang="ru-RU" sz="1800" b="1" i="0" u="none" strike="noStrike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 pitchFamily="18"/>
                          <a:ea typeface="Calibri" pitchFamily="2"/>
                          <a:cs typeface="Calibri" pitchFamily="2"/>
                        </a:rPr>
                        <a:t> пен </a:t>
                      </a:r>
                      <a:r>
                        <a:rPr lang="ru-RU" sz="1800" b="1" i="0" u="none" strike="noStrike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 pitchFamily="18"/>
                          <a:ea typeface="Calibri" pitchFamily="2"/>
                          <a:cs typeface="Calibri" pitchFamily="2"/>
                        </a:rPr>
                        <a:t>міндеттердің</a:t>
                      </a:r>
                      <a:r>
                        <a:rPr lang="ru-RU" sz="1800" b="1" i="0" u="none" strike="noStrike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 pitchFamily="18"/>
                          <a:ea typeface="Calibri" pitchFamily="2"/>
                          <a:cs typeface="Calibri" pitchFamily="2"/>
                        </a:rPr>
                        <a:t> </a:t>
                      </a:r>
                      <a:r>
                        <a:rPr lang="ru-RU" sz="1800" b="1" i="0" u="none" strike="noStrike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 pitchFamily="18"/>
                          <a:ea typeface="Calibri" pitchFamily="2"/>
                          <a:cs typeface="Calibri" pitchFamily="2"/>
                        </a:rPr>
                        <a:t>нақты</a:t>
                      </a:r>
                      <a:r>
                        <a:rPr lang="ru-RU" sz="1800" b="1" i="0" u="none" strike="noStrike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 pitchFamily="18"/>
                          <a:ea typeface="Calibri" pitchFamily="2"/>
                          <a:cs typeface="Calibri" pitchFamily="2"/>
                        </a:rPr>
                        <a:t> </a:t>
                      </a:r>
                      <a:r>
                        <a:rPr lang="ru-RU" sz="1800" b="1" i="0" u="none" strike="noStrike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 pitchFamily="18"/>
                          <a:ea typeface="Calibri" pitchFamily="2"/>
                          <a:cs typeface="Calibri" pitchFamily="2"/>
                        </a:rPr>
                        <a:t>қойылуы</a:t>
                      </a:r>
                      <a:r>
                        <a:rPr lang="ru-RU" sz="1800" b="1" i="0" u="none" strike="noStrike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 pitchFamily="18"/>
                          <a:ea typeface="Calibri" pitchFamily="2"/>
                          <a:cs typeface="Calibri" pitchFamily="2"/>
                        </a:rPr>
                        <a:t> 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Әлсіз </a:t>
                      </a:r>
                      <a:r>
                        <a:rPr lang="kk-KZ" sz="1800" b="1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жақтары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b="1" dirty="0" smtClean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0" marR="0" lvl="0" indent="0" algn="ctr" rtl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ru-RU" sz="1800" b="1" i="0" u="none" strike="noStrike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 pitchFamily="18"/>
                          <a:ea typeface="Calibri" pitchFamily="2"/>
                          <a:cs typeface="Calibri" pitchFamily="2"/>
                        </a:rPr>
                        <a:t>1.Интернет </a:t>
                      </a:r>
                      <a:r>
                        <a:rPr lang="ru-RU" sz="1800" b="1" i="0" u="none" strike="noStrike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 pitchFamily="18"/>
                          <a:ea typeface="Calibri" pitchFamily="2"/>
                          <a:cs typeface="Calibri" pitchFamily="2"/>
                        </a:rPr>
                        <a:t>желісінің</a:t>
                      </a:r>
                      <a:r>
                        <a:rPr lang="ru-RU" sz="1800" b="1" i="0" u="none" strike="noStrike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 pitchFamily="18"/>
                          <a:ea typeface="Calibri" pitchFamily="2"/>
                          <a:cs typeface="Calibri" pitchFamily="2"/>
                        </a:rPr>
                        <a:t> </a:t>
                      </a:r>
                      <a:r>
                        <a:rPr lang="ru-RU" sz="1800" b="1" i="0" u="none" strike="noStrike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 pitchFamily="18"/>
                          <a:ea typeface="Calibri" pitchFamily="2"/>
                          <a:cs typeface="Calibri" pitchFamily="2"/>
                        </a:rPr>
                        <a:t>әлсіздігі</a:t>
                      </a:r>
                      <a:r>
                        <a:rPr lang="ru-RU" sz="1800" b="1" i="0" u="none" strike="noStrike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latin typeface="Times New Roman" pitchFamily="18"/>
                          <a:ea typeface="Calibri" pitchFamily="2"/>
                          <a:cs typeface="Calibri" pitchFamily="2"/>
                        </a:rPr>
                        <a:t> </a:t>
                      </a:r>
                      <a:r>
                        <a:rPr lang="en-US" sz="1800" b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kk-KZ" sz="1800" b="1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.Техникалық құралдармен жабдықталған оқу кабинеттерінің жоқтығы </a:t>
                      </a:r>
                      <a:endParaRPr lang="ru-RU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402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Қауіптер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800" b="1" dirty="0" smtClean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i="0" u="none" strike="noStrike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Calibri" pitchFamily="2"/>
                          <a:cs typeface="Calibri" pitchFamily="2"/>
                        </a:rPr>
                        <a:t>1.Қысқа </a:t>
                      </a:r>
                      <a:r>
                        <a:rPr lang="ru-RU" sz="1800" b="1" i="0" u="none" strike="noStrike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Calibri" pitchFamily="2"/>
                          <a:cs typeface="Calibri" pitchFamily="2"/>
                        </a:rPr>
                        <a:t>мерзімді</a:t>
                      </a:r>
                      <a:r>
                        <a:rPr lang="ru-RU" sz="1800" b="1" i="0" u="none" strike="noStrike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Calibri" pitchFamily="2"/>
                          <a:cs typeface="Calibri" pitchFamily="2"/>
                        </a:rPr>
                        <a:t> </a:t>
                      </a:r>
                      <a:r>
                        <a:rPr lang="ru-RU" sz="1800" b="1" i="0" u="none" strike="noStrike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Calibri" pitchFamily="2"/>
                          <a:cs typeface="Calibri" pitchFamily="2"/>
                        </a:rPr>
                        <a:t>жоспардың</a:t>
                      </a:r>
                      <a:r>
                        <a:rPr lang="ru-RU" sz="1800" b="1" i="0" u="none" strike="noStrike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Calibri" pitchFamily="2"/>
                          <a:cs typeface="Calibri" pitchFamily="2"/>
                        </a:rPr>
                        <a:t> тез-тез </a:t>
                      </a:r>
                      <a:r>
                        <a:rPr lang="ru-RU" sz="1800" b="1" i="0" u="none" strike="noStrike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Calibri" pitchFamily="2"/>
                          <a:cs typeface="Calibri" pitchFamily="2"/>
                        </a:rPr>
                        <a:t>өзгеруі</a:t>
                      </a:r>
                      <a:r>
                        <a:rPr lang="ru-RU" sz="1800" b="1" i="0" u="none" strike="noStrike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Calibri" pitchFamily="2"/>
                          <a:cs typeface="Calibri" pitchFamily="2"/>
                        </a:rPr>
                        <a:t> </a:t>
                      </a:r>
                      <a:r>
                        <a:rPr lang="ru-RU" sz="1800" b="1" i="0" u="none" strike="noStrike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Calibri" pitchFamily="2"/>
                          <a:cs typeface="Calibri" pitchFamily="2"/>
                        </a:rPr>
                        <a:t>және</a:t>
                      </a:r>
                      <a:r>
                        <a:rPr lang="ru-RU" sz="1800" b="1" i="0" u="none" strike="noStrike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Calibri" pitchFamily="2"/>
                          <a:cs typeface="Calibri" pitchFamily="2"/>
                        </a:rPr>
                        <a:t> </a:t>
                      </a:r>
                      <a:r>
                        <a:rPr lang="ru-RU" sz="1800" b="1" i="0" u="none" strike="noStrike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Calibri" pitchFamily="2"/>
                          <a:cs typeface="Calibri" pitchFamily="2"/>
                        </a:rPr>
                        <a:t>нақтылықтың</a:t>
                      </a:r>
                      <a:r>
                        <a:rPr lang="ru-RU" sz="1800" b="1" i="0" u="none" strike="noStrike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Calibri" pitchFamily="2"/>
                          <a:cs typeface="Calibri" pitchFamily="2"/>
                        </a:rPr>
                        <a:t> </a:t>
                      </a:r>
                      <a:r>
                        <a:rPr lang="ru-RU" sz="1800" b="1" i="0" u="none" strike="noStrike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Calibri" pitchFamily="2"/>
                          <a:cs typeface="Calibri" pitchFamily="2"/>
                        </a:rPr>
                        <a:t>болмауы</a:t>
                      </a:r>
                      <a:endParaRPr lang="ru-RU" sz="1800" b="1" i="0" u="none" strike="noStrike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latin typeface="Times New Roman" pitchFamily="18"/>
                        <a:ea typeface="Calibri" pitchFamily="2"/>
                        <a:cs typeface="Calibri" pitchFamily="2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 smtClean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Мүмкіндіктер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800" b="1" dirty="0" smtClean="0">
                        <a:solidFill>
                          <a:schemeClr val="tx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  <a:p>
                      <a:pPr marL="0" marR="0" lvl="0" indent="0" algn="ctr" rtl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ru-RU" sz="1800" b="1" i="0" u="none" strike="noStrike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Calibri" pitchFamily="2"/>
                          <a:cs typeface="Calibri" pitchFamily="2"/>
                        </a:rPr>
                        <a:t>1. </a:t>
                      </a:r>
                      <a:r>
                        <a:rPr lang="ru-RU" sz="1800" b="1" i="0" u="none" strike="noStrike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Calibri" pitchFamily="2"/>
                          <a:cs typeface="Calibri" pitchFamily="2"/>
                        </a:rPr>
                        <a:t>Жастардың</a:t>
                      </a:r>
                      <a:r>
                        <a:rPr lang="ru-RU" sz="1800" b="1" i="0" u="none" strike="noStrike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Calibri" pitchFamily="2"/>
                          <a:cs typeface="Calibri" pitchFamily="2"/>
                        </a:rPr>
                        <a:t> АКТ-</a:t>
                      </a:r>
                      <a:r>
                        <a:rPr lang="ru-RU" sz="1800" b="1" i="0" u="none" strike="noStrike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Calibri" pitchFamily="2"/>
                          <a:cs typeface="Calibri" pitchFamily="2"/>
                        </a:rPr>
                        <a:t>ны</a:t>
                      </a:r>
                      <a:r>
                        <a:rPr lang="ru-RU" sz="1800" b="1" i="0" u="none" strike="noStrike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Calibri" pitchFamily="2"/>
                          <a:cs typeface="Calibri" pitchFamily="2"/>
                        </a:rPr>
                        <a:t> </a:t>
                      </a:r>
                      <a:r>
                        <a:rPr lang="ru-RU" sz="1800" b="1" i="0" u="none" strike="noStrike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Calibri" pitchFamily="2"/>
                          <a:cs typeface="Calibri" pitchFamily="2"/>
                        </a:rPr>
                        <a:t>жақсы</a:t>
                      </a:r>
                      <a:r>
                        <a:rPr lang="ru-RU" sz="1800" b="1" i="0" u="none" strike="noStrike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Calibri" pitchFamily="2"/>
                          <a:cs typeface="Calibri" pitchFamily="2"/>
                        </a:rPr>
                        <a:t> </a:t>
                      </a:r>
                      <a:r>
                        <a:rPr lang="ru-RU" sz="1800" b="1" i="0" u="none" strike="noStrike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Calibri" pitchFamily="2"/>
                          <a:cs typeface="Calibri" pitchFamily="2"/>
                        </a:rPr>
                        <a:t>меңгеруі</a:t>
                      </a:r>
                      <a:endParaRPr lang="ru-RU" sz="1800" b="1" i="0" u="none" strike="noStrike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latin typeface="Times New Roman" pitchFamily="18"/>
                        <a:ea typeface="Calibri" pitchFamily="2"/>
                        <a:cs typeface="Calibri" pitchFamily="2"/>
                      </a:endParaRPr>
                    </a:p>
                    <a:p>
                      <a:pPr marL="0" marR="0" lvl="0" indent="0" algn="ctr" rtl="0" hangingPunct="1">
                        <a:lnSpc>
                          <a:spcPct val="9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tabLst>
                          <a:tab pos="0" algn="l"/>
                          <a:tab pos="448919" algn="l"/>
                          <a:tab pos="898199" algn="l"/>
                          <a:tab pos="1347480" algn="l"/>
                          <a:tab pos="1796760" algn="l"/>
                          <a:tab pos="2246040" algn="l"/>
                          <a:tab pos="2695320" algn="l"/>
                          <a:tab pos="3144600" algn="l"/>
                          <a:tab pos="3593880" algn="l"/>
                          <a:tab pos="4043159" algn="l"/>
                          <a:tab pos="4492440" algn="l"/>
                          <a:tab pos="4941719" algn="l"/>
                          <a:tab pos="5391000" algn="l"/>
                          <a:tab pos="5840280" algn="l"/>
                          <a:tab pos="6289560" algn="l"/>
                          <a:tab pos="6738840" algn="l"/>
                          <a:tab pos="7188120" algn="l"/>
                          <a:tab pos="7637400" algn="l"/>
                          <a:tab pos="8086679" algn="l"/>
                          <a:tab pos="8535960" algn="l"/>
                          <a:tab pos="8985240" algn="l"/>
                        </a:tabLst>
                      </a:pPr>
                      <a:r>
                        <a:rPr lang="ru-RU" sz="1800" b="1" i="0" u="none" strike="noStrike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Calibri" pitchFamily="2"/>
                          <a:cs typeface="Calibri" pitchFamily="2"/>
                        </a:rPr>
                        <a:t>2. </a:t>
                      </a:r>
                      <a:r>
                        <a:rPr lang="ru-RU" sz="1800" b="1" i="0" u="none" strike="noStrike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Calibri" pitchFamily="2"/>
                          <a:cs typeface="Calibri" pitchFamily="2"/>
                        </a:rPr>
                        <a:t>Жас</a:t>
                      </a:r>
                      <a:r>
                        <a:rPr lang="ru-RU" sz="1800" b="1" i="0" u="none" strike="noStrike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Calibri" pitchFamily="2"/>
                          <a:cs typeface="Calibri" pitchFamily="2"/>
                        </a:rPr>
                        <a:t> </a:t>
                      </a:r>
                      <a:r>
                        <a:rPr lang="ru-RU" sz="1800" b="1" i="0" u="none" strike="noStrike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Calibri" pitchFamily="2"/>
                          <a:cs typeface="Calibri" pitchFamily="2"/>
                        </a:rPr>
                        <a:t>мамандармен</a:t>
                      </a:r>
                      <a:r>
                        <a:rPr lang="ru-RU" sz="1800" b="1" i="0" u="none" strike="noStrike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Calibri" pitchFamily="2"/>
                          <a:cs typeface="Calibri" pitchFamily="2"/>
                        </a:rPr>
                        <a:t> </a:t>
                      </a:r>
                      <a:r>
                        <a:rPr lang="ru-RU" sz="1800" b="1" i="0" u="none" strike="noStrike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Calibri" pitchFamily="2"/>
                          <a:cs typeface="Calibri" pitchFamily="2"/>
                        </a:rPr>
                        <a:t>жұмыстың</a:t>
                      </a:r>
                      <a:r>
                        <a:rPr lang="ru-RU" sz="1800" b="1" i="0" u="none" strike="noStrike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Calibri" pitchFamily="2"/>
                          <a:cs typeface="Calibri" pitchFamily="2"/>
                        </a:rPr>
                        <a:t> </a:t>
                      </a:r>
                      <a:r>
                        <a:rPr lang="ru-RU" sz="1800" b="1" i="0" u="none" strike="noStrike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Calibri" pitchFamily="2"/>
                          <a:cs typeface="Calibri" pitchFamily="2"/>
                        </a:rPr>
                        <a:t>үздіксіз</a:t>
                      </a:r>
                      <a:r>
                        <a:rPr lang="ru-RU" sz="1800" b="1" i="0" u="none" strike="noStrike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Calibri" pitchFamily="2"/>
                          <a:cs typeface="Calibri" pitchFamily="2"/>
                        </a:rPr>
                        <a:t> </a:t>
                      </a:r>
                      <a:r>
                        <a:rPr lang="ru-RU" sz="1800" b="1" i="0" u="none" strike="noStrike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latin typeface="Times New Roman" pitchFamily="18"/>
                          <a:ea typeface="Calibri" pitchFamily="2"/>
                          <a:cs typeface="Calibri" pitchFamily="2"/>
                        </a:rPr>
                        <a:t>жүргізілуі</a:t>
                      </a:r>
                      <a:endParaRPr lang="ru-RU" sz="1800" b="1" i="0" u="none" strike="noStrike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latin typeface="Times New Roman" pitchFamily="18"/>
                        <a:ea typeface="Calibri" pitchFamily="2"/>
                        <a:cs typeface="Calibri" pitchFamily="2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654882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1107</TotalTime>
  <Words>341</Words>
  <Application>Microsoft Office PowerPoint</Application>
  <PresentationFormat>Экран (4:3)</PresentationFormat>
  <Paragraphs>99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Капия Канапьянова</dc:creator>
  <cp:lastModifiedBy>User</cp:lastModifiedBy>
  <cp:revision>74</cp:revision>
  <cp:lastPrinted>2021-05-24T07:23:17Z</cp:lastPrinted>
  <dcterms:created xsi:type="dcterms:W3CDTF">2020-11-10T08:04:53Z</dcterms:created>
  <dcterms:modified xsi:type="dcterms:W3CDTF">2023-12-19T10:12:29Z</dcterms:modified>
</cp:coreProperties>
</file>